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ora" panose="020B0604020202020204" charset="0"/>
      <p:regular r:id="rId19"/>
    </p:embeddedFont>
    <p:embeddedFont>
      <p:font typeface="Open Sans" panose="020B0604020202020204" charset="0"/>
      <p:regular r:id="rId20"/>
    </p:embeddedFont>
    <p:embeddedFont>
      <p:font typeface="Dream Avenu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23/05/16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23/05/16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23/05/16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23/05/16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23/05/16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23/05/16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23/05/16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23/05/16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18" Type="http://schemas.openxmlformats.org/officeDocument/2006/relationships/image" Target="../media/image2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2.gif"/><Relationship Id="rId17" Type="http://schemas.openxmlformats.org/officeDocument/2006/relationships/image" Target="../media/image15.png"/><Relationship Id="rId2" Type="http://schemas.openxmlformats.org/officeDocument/2006/relationships/image" Target="../media/image6.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svg"/><Relationship Id="rId5" Type="http://schemas.openxmlformats.org/officeDocument/2006/relationships/image" Target="../media/image8.png"/><Relationship Id="rId15" Type="http://schemas.openxmlformats.org/officeDocument/2006/relationships/image" Target="../media/image14.png"/><Relationship Id="rId10" Type="http://schemas.openxmlformats.org/officeDocument/2006/relationships/image" Target="../media/image11.png"/><Relationship Id="rId19" Type="http://schemas.openxmlformats.org/officeDocument/2006/relationships/image" Target="../media/image16.png"/><Relationship Id="rId4" Type="http://schemas.openxmlformats.org/officeDocument/2006/relationships/image" Target="../media/image7.png"/><Relationship Id="rId9" Type="http://schemas.openxmlformats.org/officeDocument/2006/relationships/image" Target="../media/image14.svg"/><Relationship Id="rId1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9.png"/><Relationship Id="rId4" Type="http://schemas.openxmlformats.org/officeDocument/2006/relationships/image" Target="../media/image27.sv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gif"/></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sp>
        <p:nvSpPr>
          <p:cNvPr id="2" name="AutoShape 2"/>
          <p:cNvSpPr/>
          <p:nvPr/>
        </p:nvSpPr>
        <p:spPr>
          <a:xfrm>
            <a:off x="-6144411" y="9840896"/>
            <a:ext cx="18529188" cy="0"/>
          </a:xfrm>
          <a:prstGeom prst="line">
            <a:avLst/>
          </a:prstGeom>
          <a:ln w="28575" cap="flat">
            <a:solidFill>
              <a:srgbClr val="AE9881"/>
            </a:solidFill>
            <a:prstDash val="solid"/>
            <a:headEnd type="none" w="sm" len="sm"/>
            <a:tailEnd type="none" w="sm" len="sm"/>
          </a:ln>
        </p:spPr>
      </p:sp>
      <p:grpSp>
        <p:nvGrpSpPr>
          <p:cNvPr id="3" name="Group 3"/>
          <p:cNvGrpSpPr/>
          <p:nvPr/>
        </p:nvGrpSpPr>
        <p:grpSpPr>
          <a:xfrm>
            <a:off x="279733" y="238688"/>
            <a:ext cx="3800242" cy="4216871"/>
            <a:chOff x="0" y="0"/>
            <a:chExt cx="5066989" cy="5622494"/>
          </a:xfrm>
        </p:grpSpPr>
        <p:pic>
          <p:nvPicPr>
            <p:cNvPr id="4" name="Picture 4"/>
            <p:cNvPicPr>
              <a:picLocks noChangeAspect="1"/>
            </p:cNvPicPr>
            <p:nvPr/>
          </p:nvPicPr>
          <p:blipFill>
            <a:blip r:embed="rId2"/>
            <a:srcRect t="18791" b="18791"/>
            <a:stretch>
              <a:fillRect/>
            </a:stretch>
          </p:blipFill>
          <p:spPr>
            <a:xfrm>
              <a:off x="0" y="0"/>
              <a:ext cx="5066989" cy="5622494"/>
            </a:xfrm>
            <a:prstGeom prst="rect">
              <a:avLst/>
            </a:prstGeom>
          </p:spPr>
        </p:pic>
      </p:grpSp>
      <p:grpSp>
        <p:nvGrpSpPr>
          <p:cNvPr id="5" name="Group 5"/>
          <p:cNvGrpSpPr/>
          <p:nvPr/>
        </p:nvGrpSpPr>
        <p:grpSpPr>
          <a:xfrm>
            <a:off x="13999315" y="5388016"/>
            <a:ext cx="3849913" cy="4251293"/>
            <a:chOff x="0" y="0"/>
            <a:chExt cx="5133217" cy="5668390"/>
          </a:xfrm>
        </p:grpSpPr>
        <p:pic>
          <p:nvPicPr>
            <p:cNvPr id="6" name="Picture 6"/>
            <p:cNvPicPr>
              <a:picLocks noChangeAspect="1"/>
            </p:cNvPicPr>
            <p:nvPr/>
          </p:nvPicPr>
          <p:blipFill>
            <a:blip r:embed="rId3"/>
            <a:srcRect l="4720" r="4720"/>
            <a:stretch>
              <a:fillRect/>
            </a:stretch>
          </p:blipFill>
          <p:spPr>
            <a:xfrm>
              <a:off x="0" y="0"/>
              <a:ext cx="5133217" cy="5668390"/>
            </a:xfrm>
            <a:prstGeom prst="rect">
              <a:avLst/>
            </a:prstGeom>
          </p:spPr>
        </p:pic>
      </p:grpSp>
      <p:grpSp>
        <p:nvGrpSpPr>
          <p:cNvPr id="7" name="Group 7"/>
          <p:cNvGrpSpPr/>
          <p:nvPr/>
        </p:nvGrpSpPr>
        <p:grpSpPr>
          <a:xfrm>
            <a:off x="279733" y="5388016"/>
            <a:ext cx="3800242" cy="4251293"/>
            <a:chOff x="0" y="0"/>
            <a:chExt cx="5066989" cy="5668390"/>
          </a:xfrm>
        </p:grpSpPr>
        <p:pic>
          <p:nvPicPr>
            <p:cNvPr id="8" name="Picture 8"/>
            <p:cNvPicPr>
              <a:picLocks noChangeAspect="1"/>
            </p:cNvPicPr>
            <p:nvPr/>
          </p:nvPicPr>
          <p:blipFill>
            <a:blip r:embed="rId4"/>
            <a:srcRect t="8049" b="8049"/>
            <a:stretch>
              <a:fillRect/>
            </a:stretch>
          </p:blipFill>
          <p:spPr>
            <a:xfrm>
              <a:off x="0" y="0"/>
              <a:ext cx="5066989" cy="5668390"/>
            </a:xfrm>
            <a:prstGeom prst="rect">
              <a:avLst/>
            </a:prstGeom>
          </p:spPr>
        </p:pic>
      </p:grpSp>
      <p:grpSp>
        <p:nvGrpSpPr>
          <p:cNvPr id="9" name="Group 9"/>
          <p:cNvGrpSpPr/>
          <p:nvPr/>
        </p:nvGrpSpPr>
        <p:grpSpPr>
          <a:xfrm>
            <a:off x="13741218" y="238688"/>
            <a:ext cx="3756598" cy="4216871"/>
            <a:chOff x="0" y="0"/>
            <a:chExt cx="5008797" cy="5622494"/>
          </a:xfrm>
        </p:grpSpPr>
        <p:pic>
          <p:nvPicPr>
            <p:cNvPr id="10" name="Picture 10"/>
            <p:cNvPicPr>
              <a:picLocks noChangeAspect="1"/>
            </p:cNvPicPr>
            <p:nvPr/>
          </p:nvPicPr>
          <p:blipFill>
            <a:blip r:embed="rId5"/>
            <a:srcRect t="18429" b="18429"/>
            <a:stretch>
              <a:fillRect/>
            </a:stretch>
          </p:blipFill>
          <p:spPr>
            <a:xfrm>
              <a:off x="0" y="0"/>
              <a:ext cx="5008797" cy="5622494"/>
            </a:xfrm>
            <a:prstGeom prst="rect">
              <a:avLst/>
            </a:prstGeom>
          </p:spPr>
        </p:pic>
      </p:gr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669911" y="1605035"/>
            <a:ext cx="1902352" cy="680091"/>
          </a:xfrm>
          <a:prstGeom prst="rect">
            <a:avLst/>
          </a:prstGeom>
        </p:spPr>
      </p:pic>
      <p:sp>
        <p:nvSpPr>
          <p:cNvPr id="12" name="TextBox 12"/>
          <p:cNvSpPr txBox="1"/>
          <p:nvPr/>
        </p:nvSpPr>
        <p:spPr>
          <a:xfrm>
            <a:off x="6053554" y="680965"/>
            <a:ext cx="6481554" cy="924070"/>
          </a:xfrm>
          <a:prstGeom prst="rect">
            <a:avLst/>
          </a:prstGeom>
        </p:spPr>
        <p:txBody>
          <a:bodyPr lIns="0" tIns="0" rIns="0" bIns="0" rtlCol="0" anchor="t">
            <a:spAutoFit/>
          </a:bodyPr>
          <a:lstStyle/>
          <a:p>
            <a:pPr>
              <a:lnSpc>
                <a:spcPts val="6584"/>
              </a:lnSpc>
            </a:pPr>
            <a:r>
              <a:rPr lang="en-US" sz="7568">
                <a:solidFill>
                  <a:srgbClr val="8A623D"/>
                </a:solidFill>
                <a:latin typeface="Dream Avenue"/>
              </a:rPr>
              <a:t>KELOMPOK 6</a:t>
            </a:r>
          </a:p>
        </p:txBody>
      </p:sp>
      <p:sp>
        <p:nvSpPr>
          <p:cNvPr id="13" name="TextBox 13"/>
          <p:cNvSpPr txBox="1"/>
          <p:nvPr/>
        </p:nvSpPr>
        <p:spPr>
          <a:xfrm>
            <a:off x="4669911" y="2516697"/>
            <a:ext cx="6147673" cy="476316"/>
          </a:xfrm>
          <a:prstGeom prst="rect">
            <a:avLst/>
          </a:prstGeom>
        </p:spPr>
        <p:txBody>
          <a:bodyPr lIns="0" tIns="0" rIns="0" bIns="0" rtlCol="0" anchor="t">
            <a:spAutoFit/>
          </a:bodyPr>
          <a:lstStyle/>
          <a:p>
            <a:pPr marL="864284" lvl="1" indent="-432142">
              <a:lnSpc>
                <a:spcPts val="3482"/>
              </a:lnSpc>
              <a:buFont typeface="Arial"/>
              <a:buChar char="•"/>
            </a:pPr>
            <a:r>
              <a:rPr lang="en-US" sz="4003">
                <a:solidFill>
                  <a:srgbClr val="8A623D"/>
                </a:solidFill>
                <a:latin typeface="Dream Avenue"/>
              </a:rPr>
              <a:t>WINA RISKA NEFIA </a:t>
            </a:r>
          </a:p>
        </p:txBody>
      </p:sp>
      <p:sp>
        <p:nvSpPr>
          <p:cNvPr id="14" name="TextBox 14"/>
          <p:cNvSpPr txBox="1"/>
          <p:nvPr/>
        </p:nvSpPr>
        <p:spPr>
          <a:xfrm>
            <a:off x="6851690" y="8380007"/>
            <a:ext cx="7316382" cy="491490"/>
          </a:xfrm>
          <a:prstGeom prst="rect">
            <a:avLst/>
          </a:prstGeom>
        </p:spPr>
        <p:txBody>
          <a:bodyPr lIns="0" tIns="0" rIns="0" bIns="0" rtlCol="0" anchor="t">
            <a:spAutoFit/>
          </a:bodyPr>
          <a:lstStyle/>
          <a:p>
            <a:pPr marL="863601" lvl="1" indent="-431801">
              <a:lnSpc>
                <a:spcPts val="3480"/>
              </a:lnSpc>
              <a:buFont typeface="Arial"/>
              <a:buChar char="•"/>
            </a:pPr>
            <a:r>
              <a:rPr lang="en-US" sz="4000">
                <a:solidFill>
                  <a:srgbClr val="8A623D"/>
                </a:solidFill>
                <a:latin typeface="Dream Avenue"/>
              </a:rPr>
              <a:t>A. DWI AMELIA HAFSAN</a:t>
            </a:r>
          </a:p>
        </p:txBody>
      </p:sp>
      <p:sp>
        <p:nvSpPr>
          <p:cNvPr id="15" name="TextBox 15"/>
          <p:cNvSpPr txBox="1"/>
          <p:nvPr/>
        </p:nvSpPr>
        <p:spPr>
          <a:xfrm>
            <a:off x="8398188" y="4080510"/>
            <a:ext cx="10686060" cy="491490"/>
          </a:xfrm>
          <a:prstGeom prst="rect">
            <a:avLst/>
          </a:prstGeom>
        </p:spPr>
        <p:txBody>
          <a:bodyPr lIns="0" tIns="0" rIns="0" bIns="0" rtlCol="0" anchor="t">
            <a:spAutoFit/>
          </a:bodyPr>
          <a:lstStyle/>
          <a:p>
            <a:pPr marL="863599" lvl="1" indent="-431800">
              <a:lnSpc>
                <a:spcPts val="3479"/>
              </a:lnSpc>
              <a:buFont typeface="Arial"/>
              <a:buChar char="•"/>
            </a:pPr>
            <a:r>
              <a:rPr lang="en-US" sz="3999">
                <a:solidFill>
                  <a:srgbClr val="8A623D"/>
                </a:solidFill>
                <a:latin typeface="Dream Avenue"/>
              </a:rPr>
              <a:t>MELISAH KALAKA</a:t>
            </a:r>
          </a:p>
        </p:txBody>
      </p:sp>
      <p:sp>
        <p:nvSpPr>
          <p:cNvPr id="16" name="TextBox 16"/>
          <p:cNvSpPr txBox="1"/>
          <p:nvPr/>
        </p:nvSpPr>
        <p:spPr>
          <a:xfrm>
            <a:off x="4669911" y="6326300"/>
            <a:ext cx="6590587" cy="491490"/>
          </a:xfrm>
          <a:prstGeom prst="rect">
            <a:avLst/>
          </a:prstGeom>
        </p:spPr>
        <p:txBody>
          <a:bodyPr lIns="0" tIns="0" rIns="0" bIns="0" rtlCol="0" anchor="t">
            <a:spAutoFit/>
          </a:bodyPr>
          <a:lstStyle/>
          <a:p>
            <a:pPr marL="863599" lvl="1" indent="-431800">
              <a:lnSpc>
                <a:spcPts val="3479"/>
              </a:lnSpc>
              <a:buFont typeface="Arial"/>
              <a:buChar char="•"/>
            </a:pPr>
            <a:r>
              <a:rPr lang="en-US" sz="3999">
                <a:solidFill>
                  <a:srgbClr val="8A623D"/>
                </a:solidFill>
                <a:latin typeface="Dream Avenue"/>
              </a:rPr>
              <a:t>NINI SURYANI BAKRI</a:t>
            </a:r>
          </a:p>
        </p:txBody>
      </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1838866" y="4707926"/>
            <a:ext cx="1902352" cy="680091"/>
          </a:xfrm>
          <a:prstGeom prst="rect">
            <a:avLst/>
          </a:prstGeom>
        </p:spPr>
      </p:pic>
      <p:pic>
        <p:nvPicPr>
          <p:cNvPr id="18" name="Picture 1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669911" y="5334791"/>
            <a:ext cx="1902352" cy="680091"/>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800000">
            <a:off x="11838866" y="8959218"/>
            <a:ext cx="1902352" cy="6800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59430" y="404648"/>
            <a:ext cx="11360140" cy="5510746"/>
          </a:xfrm>
          <a:prstGeom prst="rect">
            <a:avLst/>
          </a:prstGeom>
        </p:spPr>
      </p:pic>
      <p:sp>
        <p:nvSpPr>
          <p:cNvPr id="3" name="TextBox 3"/>
          <p:cNvSpPr txBox="1"/>
          <p:nvPr/>
        </p:nvSpPr>
        <p:spPr>
          <a:xfrm>
            <a:off x="462829" y="6395719"/>
            <a:ext cx="5442174" cy="612740"/>
          </a:xfrm>
          <a:prstGeom prst="rect">
            <a:avLst/>
          </a:prstGeom>
        </p:spPr>
        <p:txBody>
          <a:bodyPr lIns="0" tIns="0" rIns="0" bIns="0" rtlCol="0" anchor="t">
            <a:spAutoFit/>
          </a:bodyPr>
          <a:lstStyle/>
          <a:p>
            <a:pPr algn="ctr">
              <a:lnSpc>
                <a:spcPts val="4316"/>
              </a:lnSpc>
            </a:pPr>
            <a:r>
              <a:rPr lang="en-US" sz="4961">
                <a:solidFill>
                  <a:srgbClr val="8A623D"/>
                </a:solidFill>
                <a:latin typeface="Dream Avenue"/>
              </a:rPr>
              <a:t>MENU TAMBAHAN</a:t>
            </a:r>
          </a:p>
        </p:txBody>
      </p:sp>
      <p:sp>
        <p:nvSpPr>
          <p:cNvPr id="4" name="TextBox 4"/>
          <p:cNvSpPr txBox="1"/>
          <p:nvPr/>
        </p:nvSpPr>
        <p:spPr>
          <a:xfrm>
            <a:off x="1640592" y="7597605"/>
            <a:ext cx="15006816" cy="2091320"/>
          </a:xfrm>
          <a:prstGeom prst="rect">
            <a:avLst/>
          </a:prstGeom>
        </p:spPr>
        <p:txBody>
          <a:bodyPr lIns="0" tIns="0" rIns="0" bIns="0" rtlCol="0" anchor="t">
            <a:spAutoFit/>
          </a:bodyPr>
          <a:lstStyle/>
          <a:p>
            <a:pPr algn="just">
              <a:lnSpc>
                <a:spcPts val="5526"/>
              </a:lnSpc>
              <a:spcBef>
                <a:spcPct val="0"/>
              </a:spcBef>
            </a:pPr>
            <a:r>
              <a:rPr lang="en-US" sz="3947">
                <a:solidFill>
                  <a:srgbClr val="8A623D"/>
                </a:solidFill>
                <a:latin typeface="Dream Avenue"/>
              </a:rPr>
              <a:t>Pada bagiaan ini adalah menu tambahan dari menu utama. Jika pendengar dan pengguna ingin mendengarkan lagu lain bisa beralih ke Mplaylist didalamya ada beberapa lagu yang bisa didengarkan.</a:t>
            </a:r>
          </a:p>
        </p:txBody>
      </p:sp>
      <p:sp>
        <p:nvSpPr>
          <p:cNvPr id="5" name="TextBox 5"/>
          <p:cNvSpPr txBox="1"/>
          <p:nvPr/>
        </p:nvSpPr>
        <p:spPr>
          <a:xfrm>
            <a:off x="12957005" y="9855251"/>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MELISAH KALAKA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954820" y="294605"/>
            <a:ext cx="11189520" cy="5236403"/>
          </a:xfrm>
          <a:prstGeom prst="rect">
            <a:avLst/>
          </a:prstGeom>
        </p:spPr>
      </p:pic>
      <p:sp>
        <p:nvSpPr>
          <p:cNvPr id="3" name="TextBox 3"/>
          <p:cNvSpPr txBox="1"/>
          <p:nvPr/>
        </p:nvSpPr>
        <p:spPr>
          <a:xfrm>
            <a:off x="2054229" y="7339376"/>
            <a:ext cx="14727008" cy="2088839"/>
          </a:xfrm>
          <a:prstGeom prst="rect">
            <a:avLst/>
          </a:prstGeom>
        </p:spPr>
        <p:txBody>
          <a:bodyPr lIns="0" tIns="0" rIns="0" bIns="0" rtlCol="0" anchor="t">
            <a:spAutoFit/>
          </a:bodyPr>
          <a:lstStyle/>
          <a:p>
            <a:pPr algn="just">
              <a:lnSpc>
                <a:spcPts val="5519"/>
              </a:lnSpc>
              <a:spcBef>
                <a:spcPct val="0"/>
              </a:spcBef>
            </a:pPr>
            <a:r>
              <a:rPr lang="en-US" sz="3942">
                <a:solidFill>
                  <a:srgbClr val="8A623D"/>
                </a:solidFill>
                <a:latin typeface="Dream Avenue"/>
              </a:rPr>
              <a:t>Pada bagian ini kita memasuki menu info aplikasi musik yang didalamya ada berisi tentang tunes viber (nama kelompok yang membuatnya) dan ada juga profil beserta foto dari penciptanya. </a:t>
            </a:r>
          </a:p>
        </p:txBody>
      </p:sp>
      <p:sp>
        <p:nvSpPr>
          <p:cNvPr id="4" name="TextBox 4"/>
          <p:cNvSpPr txBox="1"/>
          <p:nvPr/>
        </p:nvSpPr>
        <p:spPr>
          <a:xfrm>
            <a:off x="-2449977" y="6027010"/>
            <a:ext cx="15692303" cy="612740"/>
          </a:xfrm>
          <a:prstGeom prst="rect">
            <a:avLst/>
          </a:prstGeom>
        </p:spPr>
        <p:txBody>
          <a:bodyPr lIns="0" tIns="0" rIns="0" bIns="0" rtlCol="0" anchor="t">
            <a:spAutoFit/>
          </a:bodyPr>
          <a:lstStyle/>
          <a:p>
            <a:pPr algn="ctr">
              <a:lnSpc>
                <a:spcPts val="4316"/>
              </a:lnSpc>
            </a:pPr>
            <a:r>
              <a:rPr lang="en-US" sz="4961">
                <a:solidFill>
                  <a:srgbClr val="8A623D"/>
                </a:solidFill>
                <a:latin typeface="Dream Avenue"/>
              </a:rPr>
              <a:t>MENU INFO APLIKASI MUSIK ONLINE</a:t>
            </a:r>
          </a:p>
        </p:txBody>
      </p:sp>
      <p:sp>
        <p:nvSpPr>
          <p:cNvPr id="5" name="TextBox 5"/>
          <p:cNvSpPr txBox="1"/>
          <p:nvPr/>
        </p:nvSpPr>
        <p:spPr>
          <a:xfrm>
            <a:off x="13242326" y="9855251"/>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DWI AMELIA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630358" y="898071"/>
            <a:ext cx="11027285" cy="5467439"/>
          </a:xfrm>
          <a:prstGeom prst="rect">
            <a:avLst/>
          </a:prstGeom>
        </p:spPr>
      </p:pic>
      <p:sp>
        <p:nvSpPr>
          <p:cNvPr id="3" name="TextBox 3"/>
          <p:cNvSpPr txBox="1"/>
          <p:nvPr/>
        </p:nvSpPr>
        <p:spPr>
          <a:xfrm>
            <a:off x="-680171" y="6856607"/>
            <a:ext cx="5497480" cy="612740"/>
          </a:xfrm>
          <a:prstGeom prst="rect">
            <a:avLst/>
          </a:prstGeom>
        </p:spPr>
        <p:txBody>
          <a:bodyPr lIns="0" tIns="0" rIns="0" bIns="0" rtlCol="0" anchor="t">
            <a:spAutoFit/>
          </a:bodyPr>
          <a:lstStyle/>
          <a:p>
            <a:pPr algn="ctr">
              <a:lnSpc>
                <a:spcPts val="4316"/>
              </a:lnSpc>
            </a:pPr>
            <a:r>
              <a:rPr lang="en-US" sz="4961">
                <a:solidFill>
                  <a:srgbClr val="8A623D"/>
                </a:solidFill>
                <a:latin typeface="Dream Avenue"/>
              </a:rPr>
              <a:t>LOG OUT</a:t>
            </a:r>
          </a:p>
        </p:txBody>
      </p:sp>
      <p:sp>
        <p:nvSpPr>
          <p:cNvPr id="4" name="TextBox 4"/>
          <p:cNvSpPr txBox="1"/>
          <p:nvPr/>
        </p:nvSpPr>
        <p:spPr>
          <a:xfrm>
            <a:off x="13325714" y="9855251"/>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MELISAH KALAKA</a:t>
            </a:r>
          </a:p>
        </p:txBody>
      </p:sp>
      <p:sp>
        <p:nvSpPr>
          <p:cNvPr id="5" name="TextBox 5"/>
          <p:cNvSpPr txBox="1"/>
          <p:nvPr/>
        </p:nvSpPr>
        <p:spPr>
          <a:xfrm>
            <a:off x="2068567" y="7924052"/>
            <a:ext cx="14150865" cy="1447919"/>
          </a:xfrm>
          <a:prstGeom prst="rect">
            <a:avLst/>
          </a:prstGeom>
        </p:spPr>
        <p:txBody>
          <a:bodyPr lIns="0" tIns="0" rIns="0" bIns="0" rtlCol="0" anchor="t">
            <a:spAutoFit/>
          </a:bodyPr>
          <a:lstStyle/>
          <a:p>
            <a:pPr algn="just">
              <a:lnSpc>
                <a:spcPts val="5802"/>
              </a:lnSpc>
              <a:spcBef>
                <a:spcPct val="0"/>
              </a:spcBef>
            </a:pPr>
            <a:r>
              <a:rPr lang="en-US" sz="4144">
                <a:solidFill>
                  <a:srgbClr val="8A623D"/>
                </a:solidFill>
                <a:latin typeface="Dream Avenue"/>
              </a:rPr>
              <a:t>Pada bagiaan ini adalah dimana pada saat kita ingin keluar dari aplikasi musik online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2718563" y="7008557"/>
            <a:ext cx="4018940" cy="5035119"/>
          </a:xfrm>
          <a:prstGeom prst="rect">
            <a:avLst/>
          </a:prstGeom>
        </p:spPr>
      </p:pic>
      <p:sp>
        <p:nvSpPr>
          <p:cNvPr id="3" name="TextBox 3"/>
          <p:cNvSpPr txBox="1"/>
          <p:nvPr/>
        </p:nvSpPr>
        <p:spPr>
          <a:xfrm>
            <a:off x="383458" y="9671088"/>
            <a:ext cx="5801454" cy="431749"/>
          </a:xfrm>
          <a:prstGeom prst="rect">
            <a:avLst/>
          </a:prstGeom>
        </p:spPr>
        <p:txBody>
          <a:bodyPr lIns="0" tIns="0" rIns="0" bIns="0" rtlCol="0" anchor="t">
            <a:spAutoFit/>
          </a:bodyPr>
          <a:lstStyle/>
          <a:p>
            <a:pPr>
              <a:lnSpc>
                <a:spcPts val="3502"/>
              </a:lnSpc>
            </a:pPr>
            <a:r>
              <a:rPr lang="en-US" sz="2501" spc="265">
                <a:solidFill>
                  <a:srgbClr val="AE9881"/>
                </a:solidFill>
                <a:latin typeface="Lora"/>
              </a:rPr>
              <a:t>thankyou for your atention</a:t>
            </a:r>
          </a:p>
        </p:txBody>
      </p:sp>
      <p:sp>
        <p:nvSpPr>
          <p:cNvPr id="4" name="TextBox 4"/>
          <p:cNvSpPr txBox="1"/>
          <p:nvPr/>
        </p:nvSpPr>
        <p:spPr>
          <a:xfrm>
            <a:off x="12718563" y="7431526"/>
            <a:ext cx="4166622" cy="1186879"/>
          </a:xfrm>
          <a:prstGeom prst="rect">
            <a:avLst/>
          </a:prstGeom>
        </p:spPr>
        <p:txBody>
          <a:bodyPr lIns="0" tIns="0" rIns="0" bIns="0" rtlCol="0" anchor="t">
            <a:spAutoFit/>
          </a:bodyPr>
          <a:lstStyle/>
          <a:p>
            <a:pPr>
              <a:lnSpc>
                <a:spcPts val="8466"/>
              </a:lnSpc>
            </a:pPr>
            <a:r>
              <a:rPr lang="en-US" sz="9732">
                <a:solidFill>
                  <a:srgbClr val="8A623D"/>
                </a:solidFill>
                <a:latin typeface="Dream Avenue"/>
              </a:rPr>
              <a:t>Thanks</a:t>
            </a:r>
          </a:p>
        </p:txBody>
      </p:sp>
      <p:sp>
        <p:nvSpPr>
          <p:cNvPr id="5" name="TextBox 5"/>
          <p:cNvSpPr txBox="1"/>
          <p:nvPr/>
        </p:nvSpPr>
        <p:spPr>
          <a:xfrm>
            <a:off x="383458" y="540927"/>
            <a:ext cx="5880465" cy="925491"/>
          </a:xfrm>
          <a:prstGeom prst="rect">
            <a:avLst/>
          </a:prstGeom>
        </p:spPr>
        <p:txBody>
          <a:bodyPr lIns="0" tIns="0" rIns="0" bIns="0" rtlCol="0" anchor="t">
            <a:spAutoFit/>
          </a:bodyPr>
          <a:lstStyle/>
          <a:p>
            <a:pPr>
              <a:lnSpc>
                <a:spcPts val="6596"/>
              </a:lnSpc>
            </a:pPr>
            <a:r>
              <a:rPr lang="en-US" sz="7582">
                <a:solidFill>
                  <a:srgbClr val="8A623D"/>
                </a:solidFill>
                <a:latin typeface="Dream Avenue"/>
              </a:rPr>
              <a:t>HARAPAN </a:t>
            </a:r>
          </a:p>
        </p:txBody>
      </p:sp>
      <p:sp>
        <p:nvSpPr>
          <p:cNvPr id="6" name="TextBox 6"/>
          <p:cNvSpPr txBox="1"/>
          <p:nvPr/>
        </p:nvSpPr>
        <p:spPr>
          <a:xfrm>
            <a:off x="1144229" y="2622830"/>
            <a:ext cx="15007100" cy="3646879"/>
          </a:xfrm>
          <a:prstGeom prst="rect">
            <a:avLst/>
          </a:prstGeom>
        </p:spPr>
        <p:txBody>
          <a:bodyPr lIns="0" tIns="0" rIns="0" bIns="0" rtlCol="0" anchor="t">
            <a:spAutoFit/>
          </a:bodyPr>
          <a:lstStyle/>
          <a:p>
            <a:pPr>
              <a:lnSpc>
                <a:spcPts val="5840"/>
              </a:lnSpc>
            </a:pPr>
            <a:r>
              <a:rPr lang="en-US" sz="4172">
                <a:solidFill>
                  <a:srgbClr val="8A623D"/>
                </a:solidFill>
                <a:latin typeface="Dream Avenue"/>
              </a:rPr>
              <a:t>Harapan saya dari aplikasi yang di buat ini yaitu aplikasi musik online berbasis web bisa memberikan banyak manfaat kepada pengguna terutama untuk pengguna yang tidak ingin mendowndload aplikasi  di playstore/appstore dia bisa mengakses musik melalui web yang kami buat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232457" y="1028700"/>
            <a:ext cx="9823086" cy="10914540"/>
          </a:xfrm>
          <a:prstGeom prst="rect">
            <a:avLst/>
          </a:prstGeom>
        </p:spPr>
      </p:pic>
      <p:pic>
        <p:nvPicPr>
          <p:cNvPr id="3" name="Picture 3"/>
          <p:cNvPicPr>
            <a:picLocks noChangeAspect="1"/>
          </p:cNvPicPr>
          <p:nvPr/>
        </p:nvPicPr>
        <p:blipFill>
          <a:blip r:embed="rId4"/>
          <a:srcRect/>
          <a:stretch>
            <a:fillRect/>
          </a:stretch>
        </p:blipFill>
        <p:spPr>
          <a:xfrm>
            <a:off x="2002257" y="605647"/>
            <a:ext cx="2688563" cy="1314035"/>
          </a:xfrm>
          <a:prstGeom prst="rect">
            <a:avLst/>
          </a:prstGeom>
        </p:spPr>
      </p:pic>
      <p:pic>
        <p:nvPicPr>
          <p:cNvPr id="4" name="Picture 4"/>
          <p:cNvPicPr>
            <a:picLocks noChangeAspect="1"/>
          </p:cNvPicPr>
          <p:nvPr/>
        </p:nvPicPr>
        <p:blipFill>
          <a:blip r:embed="rId5"/>
          <a:srcRect/>
          <a:stretch>
            <a:fillRect/>
          </a:stretch>
        </p:blipFill>
        <p:spPr>
          <a:xfrm>
            <a:off x="13846563" y="277919"/>
            <a:ext cx="2577271" cy="2274442"/>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450207" y="1262665"/>
            <a:ext cx="5675586"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2682673" y="3694471"/>
            <a:ext cx="1631023" cy="242531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11520" y="8490986"/>
            <a:ext cx="3523952" cy="2293772"/>
          </a:xfrm>
          <a:prstGeom prst="rect">
            <a:avLst/>
          </a:prstGeom>
        </p:spPr>
      </p:pic>
      <p:pic>
        <p:nvPicPr>
          <p:cNvPr id="8" name="Picture 8"/>
          <p:cNvPicPr>
            <a:picLocks noChangeAspect="1"/>
          </p:cNvPicPr>
          <p:nvPr/>
        </p:nvPicPr>
        <p:blipFill>
          <a:blip r:embed="rId12"/>
          <a:srcRect/>
          <a:stretch>
            <a:fillRect/>
          </a:stretch>
        </p:blipFill>
        <p:spPr>
          <a:xfrm>
            <a:off x="15799166" y="5898558"/>
            <a:ext cx="1952023" cy="2065632"/>
          </a:xfrm>
          <a:prstGeom prst="rect">
            <a:avLst/>
          </a:prstGeom>
        </p:spPr>
      </p:pic>
      <p:pic>
        <p:nvPicPr>
          <p:cNvPr id="9" name="Picture 9"/>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4313696" y="7964191"/>
            <a:ext cx="1491987" cy="2226846"/>
          </a:xfrm>
          <a:prstGeom prst="rect">
            <a:avLst/>
          </a:prstGeom>
        </p:spPr>
      </p:pic>
      <p:pic>
        <p:nvPicPr>
          <p:cNvPr id="10" name="Picture 10"/>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a:off x="0" y="2636368"/>
            <a:ext cx="2914985" cy="1367393"/>
          </a:xfrm>
          <a:prstGeom prst="rect">
            <a:avLst/>
          </a:prstGeom>
        </p:spPr>
      </p:pic>
      <p:pic>
        <p:nvPicPr>
          <p:cNvPr id="11" name="Picture 11"/>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2613166" y="4321271"/>
            <a:ext cx="2110697" cy="3154574"/>
          </a:xfrm>
          <a:prstGeom prst="rect">
            <a:avLst/>
          </a:prstGeom>
        </p:spPr>
      </p:pic>
      <p:pic>
        <p:nvPicPr>
          <p:cNvPr id="12" name="Picture 12"/>
          <p:cNvPicPr>
            <a:picLocks noChangeAspect="1"/>
          </p:cNvPicPr>
          <p:nvPr/>
        </p:nvPicPr>
        <p:blipFill>
          <a:blip r:embed="rId19"/>
          <a:srcRect l="15232" r="15232"/>
          <a:stretch>
            <a:fillRect/>
          </a:stretch>
        </p:blipFill>
        <p:spPr>
          <a:xfrm>
            <a:off x="0" y="6848815"/>
            <a:ext cx="2139883" cy="627031"/>
          </a:xfrm>
          <a:prstGeom prst="rect">
            <a:avLst/>
          </a:prstGeom>
        </p:spPr>
      </p:pic>
      <p:sp>
        <p:nvSpPr>
          <p:cNvPr id="13" name="TextBox 13"/>
          <p:cNvSpPr txBox="1"/>
          <p:nvPr/>
        </p:nvSpPr>
        <p:spPr>
          <a:xfrm rot="-573557">
            <a:off x="5057066" y="2249773"/>
            <a:ext cx="7328110" cy="2671896"/>
          </a:xfrm>
          <a:prstGeom prst="rect">
            <a:avLst/>
          </a:prstGeom>
        </p:spPr>
        <p:txBody>
          <a:bodyPr lIns="0" tIns="0" rIns="0" bIns="0" rtlCol="0" anchor="t">
            <a:spAutoFit/>
          </a:bodyPr>
          <a:lstStyle/>
          <a:p>
            <a:pPr>
              <a:lnSpc>
                <a:spcPts val="6791"/>
              </a:lnSpc>
            </a:pPr>
            <a:r>
              <a:rPr lang="en-US" sz="7806">
                <a:solidFill>
                  <a:srgbClr val="8A623D"/>
                </a:solidFill>
                <a:latin typeface="Dream Avenue"/>
              </a:rPr>
              <a:t>aplikasi musik online  berbasis web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sp>
        <p:nvSpPr>
          <p:cNvPr id="2" name="TextBox 2"/>
          <p:cNvSpPr txBox="1"/>
          <p:nvPr/>
        </p:nvSpPr>
        <p:spPr>
          <a:xfrm>
            <a:off x="577466" y="1338695"/>
            <a:ext cx="17083592" cy="7919605"/>
          </a:xfrm>
          <a:prstGeom prst="rect">
            <a:avLst/>
          </a:prstGeom>
        </p:spPr>
        <p:txBody>
          <a:bodyPr lIns="0" tIns="0" rIns="0" bIns="0" rtlCol="0" anchor="t">
            <a:spAutoFit/>
          </a:bodyPr>
          <a:lstStyle/>
          <a:p>
            <a:pPr algn="just">
              <a:lnSpc>
                <a:spcPts val="4239"/>
              </a:lnSpc>
            </a:pPr>
            <a:r>
              <a:rPr lang="en-US" sz="3028">
                <a:solidFill>
                  <a:srgbClr val="8A623D"/>
                </a:solidFill>
                <a:latin typeface="Open Sans"/>
              </a:rPr>
              <a:t>Pada era digital saat ini, aplikasi musik online berbasis web telah menjadi bagian penting dari kehidupan sehari-hari banyak orang. Aplikasi semacam itu memungkinkan pengguna untuk mengakses dan mendengarkan musik secara streaming melalui perangkat komputer atau perangkat seluler mereka. Aplikasi musik online berbasis web telah menjadi fenomena yang merubah cara kita mendengarkan musik. Munculnya teknologi internet yang terus berkembang telah membuka pintu bagi pengembangan aplikasi musik online yang memungkinkan pengguna untuk mengakses jutaan lagu dengan mudah melalui perangkat komputer atau perangkat seluler mereka. Aplikasi Music Online adalah platform digital yang dirancang untuk memberikan pengguna akses mudah dan fleksibel ke berbagai jenis musik melalui internet. Berkat kemajuan teknologi dan kebutuhan yang terus berkembang, aplikasi musik online telah menjadi sangat populer di kalangan pengguna di seluruh dunia. Sebelum adanya aplikasi musik online, pendengaran musik terbatas pada radio, CD, atau unduhan digital yang memerlukan penyimpanan lokal pada perangkat. Namun, dengan kemunculan aplikasi musik online, pengguna dapat dengan mudah mengakses jutaan lagu dari berbagai genre musik melalui koneksi internet tanpa perlu menyimpannya secara fisik.</a:t>
            </a:r>
          </a:p>
        </p:txBody>
      </p:sp>
      <p:sp>
        <p:nvSpPr>
          <p:cNvPr id="3" name="TextBox 3"/>
          <p:cNvSpPr txBox="1"/>
          <p:nvPr/>
        </p:nvSpPr>
        <p:spPr>
          <a:xfrm>
            <a:off x="431522" y="56962"/>
            <a:ext cx="6048608" cy="971738"/>
          </a:xfrm>
          <a:prstGeom prst="rect">
            <a:avLst/>
          </a:prstGeom>
        </p:spPr>
        <p:txBody>
          <a:bodyPr lIns="0" tIns="0" rIns="0" bIns="0" rtlCol="0" anchor="t">
            <a:spAutoFit/>
          </a:bodyPr>
          <a:lstStyle/>
          <a:p>
            <a:pPr>
              <a:lnSpc>
                <a:spcPts val="7807"/>
              </a:lnSpc>
            </a:pPr>
            <a:r>
              <a:rPr lang="en-US" sz="5576">
                <a:solidFill>
                  <a:srgbClr val="8A623D"/>
                </a:solidFill>
                <a:latin typeface="Dream Avenue"/>
              </a:rPr>
              <a:t>LATAR BELAKANG </a:t>
            </a:r>
          </a:p>
        </p:txBody>
      </p:sp>
      <p:pic>
        <p:nvPicPr>
          <p:cNvPr id="4" name="Picture 4"/>
          <p:cNvPicPr>
            <a:picLocks noChangeAspect="1"/>
          </p:cNvPicPr>
          <p:nvPr/>
        </p:nvPicPr>
        <p:blipFill>
          <a:blip r:embed="rId2">
            <a:alphaModFix amt="17000"/>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99578" y="0"/>
            <a:ext cx="14426135" cy="104589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0999"/>
          </a:blip>
          <a:srcRect/>
          <a:stretch>
            <a:fillRect/>
          </a:stretch>
        </p:blipFill>
        <p:spPr>
          <a:xfrm>
            <a:off x="12054723" y="8883701"/>
            <a:ext cx="4711849" cy="8229600"/>
          </a:xfrm>
          <a:prstGeom prst="rect">
            <a:avLst/>
          </a:prstGeom>
        </p:spPr>
      </p:pic>
      <p:pic>
        <p:nvPicPr>
          <p:cNvPr id="3" name="Picture 3"/>
          <p:cNvPicPr>
            <a:picLocks noChangeAspect="1"/>
          </p:cNvPicPr>
          <p:nvPr/>
        </p:nvPicPr>
        <p:blipFill>
          <a:blip r:embed="rId3" cstate="print">
            <a:alphaModFix amt="71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4935308" y="-1626573"/>
            <a:ext cx="4647984" cy="5377131"/>
          </a:xfrm>
          <a:prstGeom prst="rect">
            <a:avLst/>
          </a:prstGeom>
        </p:spPr>
      </p:pic>
      <p:pic>
        <p:nvPicPr>
          <p:cNvPr id="4" name="Picture 4"/>
          <p:cNvPicPr>
            <a:picLocks noChangeAspect="1"/>
          </p:cNvPicPr>
          <p:nvPr/>
        </p:nvPicPr>
        <p:blipFill>
          <a:blip r:embed="rId5">
            <a:alphaModFix amt="30000"/>
          </a:blip>
          <a:srcRect/>
          <a:stretch>
            <a:fillRect/>
          </a:stretch>
        </p:blipFill>
        <p:spPr>
          <a:xfrm>
            <a:off x="313857" y="1857290"/>
            <a:ext cx="5143500" cy="8229600"/>
          </a:xfrm>
          <a:prstGeom prst="rect">
            <a:avLst/>
          </a:prstGeom>
        </p:spPr>
      </p:pic>
      <p:sp>
        <p:nvSpPr>
          <p:cNvPr id="5" name="TextBox 5"/>
          <p:cNvSpPr txBox="1"/>
          <p:nvPr/>
        </p:nvSpPr>
        <p:spPr>
          <a:xfrm>
            <a:off x="4721426" y="562077"/>
            <a:ext cx="6192076" cy="1218945"/>
          </a:xfrm>
          <a:prstGeom prst="rect">
            <a:avLst/>
          </a:prstGeom>
        </p:spPr>
        <p:txBody>
          <a:bodyPr lIns="0" tIns="0" rIns="0" bIns="0" rtlCol="0" anchor="t">
            <a:spAutoFit/>
          </a:bodyPr>
          <a:lstStyle/>
          <a:p>
            <a:pPr algn="ctr">
              <a:lnSpc>
                <a:spcPts val="8650"/>
              </a:lnSpc>
            </a:pPr>
            <a:r>
              <a:rPr lang="en-US" sz="9942">
                <a:solidFill>
                  <a:srgbClr val="8A623D"/>
                </a:solidFill>
                <a:latin typeface="Dream Avenue"/>
              </a:rPr>
              <a:t>TUJUAN</a:t>
            </a:r>
          </a:p>
        </p:txBody>
      </p:sp>
      <p:sp>
        <p:nvSpPr>
          <p:cNvPr id="6" name="TextBox 6"/>
          <p:cNvSpPr txBox="1"/>
          <p:nvPr/>
        </p:nvSpPr>
        <p:spPr>
          <a:xfrm>
            <a:off x="680159" y="2231236"/>
            <a:ext cx="15054777" cy="1519322"/>
          </a:xfrm>
          <a:prstGeom prst="rect">
            <a:avLst/>
          </a:prstGeom>
        </p:spPr>
        <p:txBody>
          <a:bodyPr lIns="0" tIns="0" rIns="0" bIns="0" rtlCol="0" anchor="t">
            <a:spAutoFit/>
          </a:bodyPr>
          <a:lstStyle/>
          <a:p>
            <a:pPr>
              <a:lnSpc>
                <a:spcPts val="6032"/>
              </a:lnSpc>
            </a:pPr>
            <a:r>
              <a:rPr lang="en-US" sz="4371" spc="222">
                <a:solidFill>
                  <a:srgbClr val="8A623D"/>
                </a:solidFill>
                <a:latin typeface="Dream Avenue"/>
              </a:rPr>
              <a:t>Adapun tujuan dari musik online ini berdasarkan latar belakang yang telah dibuat:</a:t>
            </a:r>
          </a:p>
        </p:txBody>
      </p:sp>
      <p:sp>
        <p:nvSpPr>
          <p:cNvPr id="7" name="TextBox 7"/>
          <p:cNvSpPr txBox="1"/>
          <p:nvPr/>
        </p:nvSpPr>
        <p:spPr>
          <a:xfrm>
            <a:off x="529682" y="4283828"/>
            <a:ext cx="15373471" cy="3005050"/>
          </a:xfrm>
          <a:prstGeom prst="rect">
            <a:avLst/>
          </a:prstGeom>
        </p:spPr>
        <p:txBody>
          <a:bodyPr lIns="0" tIns="0" rIns="0" bIns="0" rtlCol="0" anchor="t">
            <a:spAutoFit/>
          </a:bodyPr>
          <a:lstStyle/>
          <a:p>
            <a:pPr>
              <a:lnSpc>
                <a:spcPts val="8203"/>
              </a:lnSpc>
            </a:pPr>
            <a:r>
              <a:rPr lang="en-US" sz="3630" spc="185">
                <a:solidFill>
                  <a:srgbClr val="8A623D"/>
                </a:solidFill>
                <a:latin typeface="Dream Avenue"/>
              </a:rPr>
              <a:t>1. Untuk mempermudah pengguna dalam mengakses musik online hanya dengan terhubung perangkat yang terhubung dengan internet. </a:t>
            </a:r>
          </a:p>
          <a:p>
            <a:pPr>
              <a:lnSpc>
                <a:spcPts val="8203"/>
              </a:lnSpc>
            </a:pPr>
            <a:r>
              <a:rPr lang="en-US" sz="3630" spc="185">
                <a:solidFill>
                  <a:srgbClr val="8A623D"/>
                </a:solidFill>
                <a:latin typeface="Dream Avenue"/>
              </a:rPr>
              <a:t>2. Untuk memenuhi tugas UTS dari mata kuliah Perancangan Web. </a:t>
            </a:r>
          </a:p>
        </p:txBody>
      </p:sp>
      <p:pic>
        <p:nvPicPr>
          <p:cNvPr id="8" name="Picture 8"/>
          <p:cNvPicPr>
            <a:picLocks noChangeAspect="1"/>
          </p:cNvPicPr>
          <p:nvPr/>
        </p:nvPicPr>
        <p:blipFill>
          <a:blip r:embed="rId6">
            <a:alphaModFix amt="24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268065" y="1895033"/>
            <a:ext cx="5330711" cy="79670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sp>
        <p:nvSpPr>
          <p:cNvPr id="2" name="AutoShape 2"/>
          <p:cNvSpPr/>
          <p:nvPr/>
        </p:nvSpPr>
        <p:spPr>
          <a:xfrm>
            <a:off x="-5933571" y="9258300"/>
            <a:ext cx="18529188" cy="0"/>
          </a:xfrm>
          <a:prstGeom prst="line">
            <a:avLst/>
          </a:prstGeom>
          <a:ln w="28575" cap="flat">
            <a:solidFill>
              <a:srgbClr val="AE9881"/>
            </a:solidFill>
            <a:prstDash val="solid"/>
            <a:headEnd type="none" w="sm" len="sm"/>
            <a:tailEnd type="none" w="sm" len="sm"/>
          </a:ln>
        </p:spPr>
      </p:sp>
      <p:sp>
        <p:nvSpPr>
          <p:cNvPr id="3" name="TextBox 3"/>
          <p:cNvSpPr txBox="1"/>
          <p:nvPr/>
        </p:nvSpPr>
        <p:spPr>
          <a:xfrm>
            <a:off x="680159" y="2610849"/>
            <a:ext cx="16927683" cy="5422808"/>
          </a:xfrm>
          <a:prstGeom prst="rect">
            <a:avLst/>
          </a:prstGeom>
        </p:spPr>
        <p:txBody>
          <a:bodyPr lIns="0" tIns="0" rIns="0" bIns="0" rtlCol="0" anchor="t">
            <a:spAutoFit/>
          </a:bodyPr>
          <a:lstStyle/>
          <a:p>
            <a:pPr algn="just">
              <a:lnSpc>
                <a:spcPts val="7261"/>
              </a:lnSpc>
            </a:pPr>
            <a:r>
              <a:rPr lang="en-US" sz="3946">
                <a:solidFill>
                  <a:srgbClr val="8A623D"/>
                </a:solidFill>
                <a:latin typeface="Dream Avenue"/>
              </a:rPr>
              <a:t>1. Lebih mudah dalam mengakses musik online dan lebih cepat bisa menghemat waktu ataupun biaya. </a:t>
            </a:r>
          </a:p>
          <a:p>
            <a:pPr algn="just">
              <a:lnSpc>
                <a:spcPts val="7261"/>
              </a:lnSpc>
            </a:pPr>
            <a:r>
              <a:rPr lang="en-US" sz="3946">
                <a:solidFill>
                  <a:srgbClr val="8A623D"/>
                </a:solidFill>
                <a:latin typeface="Dream Avenue"/>
              </a:rPr>
              <a:t>2. Dalam aplikasi musik online banyak menawarkan berbagai genre musik dari berbagai penyanyi yang telah di sediakan didalamnya dan dapat pengguna juga dapat memili lagu sesuai dengan selera masing-masing. </a:t>
            </a:r>
          </a:p>
          <a:p>
            <a:pPr algn="just">
              <a:lnSpc>
                <a:spcPts val="7261"/>
              </a:lnSpc>
            </a:pPr>
            <a:r>
              <a:rPr lang="en-US" sz="3946">
                <a:solidFill>
                  <a:srgbClr val="8A623D"/>
                </a:solidFill>
                <a:latin typeface="Dream Avenue"/>
              </a:rPr>
              <a:t>3. Lebih menghemat ruang penyimpanan di handphone /laptop</a:t>
            </a:r>
          </a:p>
        </p:txBody>
      </p:sp>
      <p:sp>
        <p:nvSpPr>
          <p:cNvPr id="4" name="TextBox 4"/>
          <p:cNvSpPr txBox="1"/>
          <p:nvPr/>
        </p:nvSpPr>
        <p:spPr>
          <a:xfrm>
            <a:off x="1456182" y="805056"/>
            <a:ext cx="6276555" cy="1220554"/>
          </a:xfrm>
          <a:prstGeom prst="rect">
            <a:avLst/>
          </a:prstGeom>
        </p:spPr>
        <p:txBody>
          <a:bodyPr lIns="0" tIns="0" rIns="0" bIns="0" rtlCol="0" anchor="t">
            <a:spAutoFit/>
          </a:bodyPr>
          <a:lstStyle/>
          <a:p>
            <a:pPr>
              <a:lnSpc>
                <a:spcPts val="8768"/>
              </a:lnSpc>
            </a:pPr>
            <a:r>
              <a:rPr lang="en-US" sz="10078">
                <a:solidFill>
                  <a:srgbClr val="8A623D"/>
                </a:solidFill>
                <a:latin typeface="Dream Avenue"/>
              </a:rPr>
              <a:t>MANFAAT</a:t>
            </a:r>
          </a:p>
        </p:txBody>
      </p:sp>
      <p:pic>
        <p:nvPicPr>
          <p:cNvPr id="5" name="Picture 5"/>
          <p:cNvPicPr>
            <a:picLocks noChangeAspect="1"/>
          </p:cNvPicPr>
          <p:nvPr/>
        </p:nvPicPr>
        <p:blipFill>
          <a:blip r:embed="rId2">
            <a:alphaModFix amt="15000"/>
          </a:blip>
          <a:srcRect/>
          <a:stretch>
            <a:fillRect/>
          </a:stretch>
        </p:blipFill>
        <p:spPr>
          <a:xfrm>
            <a:off x="1456182" y="1860392"/>
            <a:ext cx="15194850" cy="742648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sp>
        <p:nvSpPr>
          <p:cNvPr id="2" name="AutoShape 2"/>
          <p:cNvSpPr/>
          <p:nvPr/>
        </p:nvSpPr>
        <p:spPr>
          <a:xfrm>
            <a:off x="777692" y="8879155"/>
            <a:ext cx="6492240" cy="0"/>
          </a:xfrm>
          <a:prstGeom prst="line">
            <a:avLst/>
          </a:prstGeom>
          <a:ln w="38100" cap="flat">
            <a:solidFill>
              <a:srgbClr val="000000"/>
            </a:solidFill>
            <a:prstDash val="solid"/>
            <a:headEnd type="none" w="sm" len="sm"/>
            <a:tailEnd type="triangle" w="lg" len="med"/>
          </a:ln>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4575151">
            <a:off x="9775746" y="229075"/>
            <a:ext cx="2521224" cy="2611438"/>
          </a:xfrm>
          <a:prstGeom prst="rect">
            <a:avLst/>
          </a:prstGeom>
        </p:spPr>
      </p:pic>
      <p:sp>
        <p:nvSpPr>
          <p:cNvPr id="4" name="TextBox 4"/>
          <p:cNvSpPr txBox="1"/>
          <p:nvPr/>
        </p:nvSpPr>
        <p:spPr>
          <a:xfrm>
            <a:off x="12928716" y="2506096"/>
            <a:ext cx="4010753" cy="966430"/>
          </a:xfrm>
          <a:prstGeom prst="rect">
            <a:avLst/>
          </a:prstGeom>
        </p:spPr>
        <p:txBody>
          <a:bodyPr lIns="0" tIns="0" rIns="0" bIns="0" rtlCol="0" anchor="t">
            <a:spAutoFit/>
          </a:bodyPr>
          <a:lstStyle/>
          <a:p>
            <a:pPr algn="ctr">
              <a:lnSpc>
                <a:spcPts val="7800"/>
              </a:lnSpc>
              <a:spcBef>
                <a:spcPct val="0"/>
              </a:spcBef>
            </a:pPr>
            <a:r>
              <a:rPr lang="en-US" sz="5572">
                <a:solidFill>
                  <a:srgbClr val="000000"/>
                </a:solidFill>
                <a:latin typeface="Dream Avenue"/>
              </a:rPr>
              <a:t>INDEX.HTML</a:t>
            </a:r>
          </a:p>
        </p:txBody>
      </p:sp>
      <p:sp>
        <p:nvSpPr>
          <p:cNvPr id="5" name="TextBox 5"/>
          <p:cNvSpPr txBox="1"/>
          <p:nvPr/>
        </p:nvSpPr>
        <p:spPr>
          <a:xfrm>
            <a:off x="10762951" y="4549780"/>
            <a:ext cx="4171142" cy="1019997"/>
          </a:xfrm>
          <a:prstGeom prst="rect">
            <a:avLst/>
          </a:prstGeom>
        </p:spPr>
        <p:txBody>
          <a:bodyPr lIns="0" tIns="0" rIns="0" bIns="0" rtlCol="0" anchor="t">
            <a:spAutoFit/>
          </a:bodyPr>
          <a:lstStyle/>
          <a:p>
            <a:pPr algn="ctr">
              <a:lnSpc>
                <a:spcPts val="8208"/>
              </a:lnSpc>
              <a:spcBef>
                <a:spcPct val="0"/>
              </a:spcBef>
            </a:pPr>
            <a:r>
              <a:rPr lang="en-US" sz="5863">
                <a:solidFill>
                  <a:srgbClr val="000000"/>
                </a:solidFill>
                <a:latin typeface="Dream Avenue"/>
              </a:rPr>
              <a:t>JAVA SCRIPT</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304957">
            <a:off x="15718095" y="2849081"/>
            <a:ext cx="2442748" cy="2530154"/>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10097790" flipV="1">
            <a:off x="8899863" y="4884707"/>
            <a:ext cx="2223523" cy="2303084"/>
          </a:xfrm>
          <a:prstGeom prst="rect">
            <a:avLst/>
          </a:prstGeom>
        </p:spPr>
      </p:pic>
      <p:pic>
        <p:nvPicPr>
          <p:cNvPr id="8" name="Picture 8"/>
          <p:cNvPicPr>
            <a:picLocks noChangeAspect="1"/>
          </p:cNvPicPr>
          <p:nvPr/>
        </p:nvPicPr>
        <p:blipFill>
          <a:blip r:embed="rId4"/>
          <a:srcRect/>
          <a:stretch>
            <a:fillRect/>
          </a:stretch>
        </p:blipFill>
        <p:spPr>
          <a:xfrm rot="-8410250">
            <a:off x="7392978" y="7189419"/>
            <a:ext cx="3502045" cy="3379473"/>
          </a:xfrm>
          <a:prstGeom prst="rect">
            <a:avLst/>
          </a:prstGeom>
        </p:spPr>
      </p:pic>
      <p:sp>
        <p:nvSpPr>
          <p:cNvPr id="9" name="TextBox 9"/>
          <p:cNvSpPr txBox="1"/>
          <p:nvPr/>
        </p:nvSpPr>
        <p:spPr>
          <a:xfrm>
            <a:off x="312276" y="269281"/>
            <a:ext cx="8831724" cy="2001182"/>
          </a:xfrm>
          <a:prstGeom prst="rect">
            <a:avLst/>
          </a:prstGeom>
        </p:spPr>
        <p:txBody>
          <a:bodyPr lIns="0" tIns="0" rIns="0" bIns="0" rtlCol="0" anchor="t">
            <a:spAutoFit/>
          </a:bodyPr>
          <a:lstStyle/>
          <a:p>
            <a:pPr algn="ctr">
              <a:lnSpc>
                <a:spcPts val="8057"/>
              </a:lnSpc>
              <a:spcBef>
                <a:spcPct val="0"/>
              </a:spcBef>
            </a:pPr>
            <a:r>
              <a:rPr lang="en-US" sz="5755">
                <a:solidFill>
                  <a:srgbClr val="000000"/>
                </a:solidFill>
                <a:latin typeface="Dream Avenue"/>
              </a:rPr>
              <a:t>“APLIKASI MUSIC ONLINEN BERBASIS WEB”</a:t>
            </a:r>
          </a:p>
        </p:txBody>
      </p:sp>
      <p:sp>
        <p:nvSpPr>
          <p:cNvPr id="10" name="TextBox 10"/>
          <p:cNvSpPr txBox="1"/>
          <p:nvPr/>
        </p:nvSpPr>
        <p:spPr>
          <a:xfrm>
            <a:off x="1555385" y="7685391"/>
            <a:ext cx="4936855" cy="1193764"/>
          </a:xfrm>
          <a:prstGeom prst="rect">
            <a:avLst/>
          </a:prstGeom>
        </p:spPr>
        <p:txBody>
          <a:bodyPr lIns="0" tIns="0" rIns="0" bIns="0" rtlCol="0" anchor="t">
            <a:spAutoFit/>
          </a:bodyPr>
          <a:lstStyle/>
          <a:p>
            <a:pPr algn="ctr">
              <a:lnSpc>
                <a:spcPts val="9729"/>
              </a:lnSpc>
              <a:spcBef>
                <a:spcPct val="0"/>
              </a:spcBef>
            </a:pPr>
            <a:r>
              <a:rPr lang="en-US" sz="6949">
                <a:solidFill>
                  <a:srgbClr val="000000"/>
                </a:solidFill>
                <a:latin typeface="Dream Avenue"/>
              </a:rPr>
              <a:t>TUNE VIBES</a:t>
            </a:r>
          </a:p>
        </p:txBody>
      </p:sp>
      <p:sp>
        <p:nvSpPr>
          <p:cNvPr id="11" name="TextBox 11"/>
          <p:cNvSpPr txBox="1"/>
          <p:nvPr/>
        </p:nvSpPr>
        <p:spPr>
          <a:xfrm>
            <a:off x="10878592" y="7618246"/>
            <a:ext cx="3347759" cy="894003"/>
          </a:xfrm>
          <a:prstGeom prst="rect">
            <a:avLst/>
          </a:prstGeom>
        </p:spPr>
        <p:txBody>
          <a:bodyPr lIns="0" tIns="0" rIns="0" bIns="0" rtlCol="0" anchor="t">
            <a:spAutoFit/>
          </a:bodyPr>
          <a:lstStyle/>
          <a:p>
            <a:pPr algn="ctr">
              <a:lnSpc>
                <a:spcPts val="7306"/>
              </a:lnSpc>
              <a:spcBef>
                <a:spcPct val="0"/>
              </a:spcBef>
            </a:pPr>
            <a:r>
              <a:rPr lang="en-US" sz="5219">
                <a:solidFill>
                  <a:srgbClr val="000000"/>
                </a:solidFill>
                <a:latin typeface="Dream Avenue"/>
              </a:rPr>
              <a:t>STYLE.CSS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47007" y="337381"/>
            <a:ext cx="10793987" cy="6004051"/>
          </a:xfrm>
          <a:prstGeom prst="rect">
            <a:avLst/>
          </a:prstGeom>
        </p:spPr>
      </p:pic>
      <p:sp>
        <p:nvSpPr>
          <p:cNvPr id="3" name="TextBox 3"/>
          <p:cNvSpPr txBox="1"/>
          <p:nvPr/>
        </p:nvSpPr>
        <p:spPr>
          <a:xfrm>
            <a:off x="1808128" y="7535197"/>
            <a:ext cx="14671743" cy="2449423"/>
          </a:xfrm>
          <a:prstGeom prst="rect">
            <a:avLst/>
          </a:prstGeom>
        </p:spPr>
        <p:txBody>
          <a:bodyPr lIns="0" tIns="0" rIns="0" bIns="0" rtlCol="0" anchor="t">
            <a:spAutoFit/>
          </a:bodyPr>
          <a:lstStyle/>
          <a:p>
            <a:pPr algn="just">
              <a:lnSpc>
                <a:spcPts val="4889"/>
              </a:lnSpc>
              <a:spcBef>
                <a:spcPct val="0"/>
              </a:spcBef>
            </a:pPr>
            <a:r>
              <a:rPr lang="en-US" sz="3492">
                <a:solidFill>
                  <a:srgbClr val="8A623D"/>
                </a:solidFill>
                <a:latin typeface="Dream Avenue"/>
              </a:rPr>
              <a:t>Pada bagian ini akan menampilkan aplikasi music online dengan berbagai judul lagu di dalamnya. Pengguna pun sudah bisa mendengarkan musik sesuai denga kesukaan dan seleranya. Pada menu utama juga ini ada beberapa fitur yang terdapat di dalamya Fitur MyPlaylist, Abaout dan Tombol Logout. </a:t>
            </a:r>
          </a:p>
        </p:txBody>
      </p:sp>
      <p:sp>
        <p:nvSpPr>
          <p:cNvPr id="4" name="TextBox 4"/>
          <p:cNvSpPr txBox="1"/>
          <p:nvPr/>
        </p:nvSpPr>
        <p:spPr>
          <a:xfrm>
            <a:off x="333781" y="6741482"/>
            <a:ext cx="5442174" cy="612740"/>
          </a:xfrm>
          <a:prstGeom prst="rect">
            <a:avLst/>
          </a:prstGeom>
        </p:spPr>
        <p:txBody>
          <a:bodyPr lIns="0" tIns="0" rIns="0" bIns="0" rtlCol="0" anchor="t">
            <a:spAutoFit/>
          </a:bodyPr>
          <a:lstStyle/>
          <a:p>
            <a:pPr algn="ctr">
              <a:lnSpc>
                <a:spcPts val="4316"/>
              </a:lnSpc>
            </a:pPr>
            <a:r>
              <a:rPr lang="en-US" sz="4961">
                <a:solidFill>
                  <a:srgbClr val="8A623D"/>
                </a:solidFill>
                <a:latin typeface="Dream Avenue"/>
              </a:rPr>
              <a:t>HALAMAN UTAMA</a:t>
            </a:r>
          </a:p>
        </p:txBody>
      </p:sp>
      <p:sp>
        <p:nvSpPr>
          <p:cNvPr id="5" name="TextBox 5"/>
          <p:cNvSpPr txBox="1"/>
          <p:nvPr/>
        </p:nvSpPr>
        <p:spPr>
          <a:xfrm>
            <a:off x="13445191" y="9927470"/>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WINA RISKA NEFIA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655" b="2655"/>
          <a:stretch>
            <a:fillRect/>
          </a:stretch>
        </p:blipFill>
        <p:spPr>
          <a:xfrm>
            <a:off x="3849329" y="207872"/>
            <a:ext cx="11506021" cy="5891410"/>
          </a:xfrm>
          <a:prstGeom prst="rect">
            <a:avLst/>
          </a:prstGeom>
        </p:spPr>
      </p:pic>
      <p:sp>
        <p:nvSpPr>
          <p:cNvPr id="3" name="TextBox 3"/>
          <p:cNvSpPr txBox="1"/>
          <p:nvPr/>
        </p:nvSpPr>
        <p:spPr>
          <a:xfrm>
            <a:off x="-495816" y="6724137"/>
            <a:ext cx="5960653" cy="675203"/>
          </a:xfrm>
          <a:prstGeom prst="rect">
            <a:avLst/>
          </a:prstGeom>
        </p:spPr>
        <p:txBody>
          <a:bodyPr lIns="0" tIns="0" rIns="0" bIns="0" rtlCol="0" anchor="t">
            <a:spAutoFit/>
          </a:bodyPr>
          <a:lstStyle/>
          <a:p>
            <a:pPr algn="ctr">
              <a:lnSpc>
                <a:spcPts val="4727"/>
              </a:lnSpc>
            </a:pPr>
            <a:r>
              <a:rPr lang="en-US" sz="5434">
                <a:solidFill>
                  <a:srgbClr val="8A623D"/>
                </a:solidFill>
                <a:latin typeface="Dream Avenue"/>
              </a:rPr>
              <a:t>LOGIN/MASUK</a:t>
            </a:r>
          </a:p>
        </p:txBody>
      </p:sp>
      <p:sp>
        <p:nvSpPr>
          <p:cNvPr id="4" name="TextBox 4"/>
          <p:cNvSpPr txBox="1"/>
          <p:nvPr/>
        </p:nvSpPr>
        <p:spPr>
          <a:xfrm>
            <a:off x="1396817" y="7508184"/>
            <a:ext cx="13635368" cy="2518150"/>
          </a:xfrm>
          <a:prstGeom prst="rect">
            <a:avLst/>
          </a:prstGeom>
        </p:spPr>
        <p:txBody>
          <a:bodyPr lIns="0" tIns="0" rIns="0" bIns="0" rtlCol="0" anchor="t">
            <a:spAutoFit/>
          </a:bodyPr>
          <a:lstStyle/>
          <a:p>
            <a:pPr algn="just">
              <a:lnSpc>
                <a:spcPts val="5011"/>
              </a:lnSpc>
              <a:spcBef>
                <a:spcPct val="0"/>
              </a:spcBef>
            </a:pPr>
            <a:r>
              <a:rPr lang="en-US" sz="3579">
                <a:solidFill>
                  <a:srgbClr val="8A623D"/>
                </a:solidFill>
                <a:latin typeface="Dream Avenue"/>
              </a:rPr>
              <a:t>Pada bagian ini sebelum kita masuk halaman utama, kita harus masuk dengan menggunakan nama pengguna dan kata sandi yang sudah di daftakan diakun. Setelah itu kita menekan “Masuk” dan kita akan diarahkan ke halaman utama. </a:t>
            </a:r>
          </a:p>
        </p:txBody>
      </p:sp>
      <p:sp>
        <p:nvSpPr>
          <p:cNvPr id="5" name="TextBox 5"/>
          <p:cNvSpPr txBox="1"/>
          <p:nvPr/>
        </p:nvSpPr>
        <p:spPr>
          <a:xfrm>
            <a:off x="13325714" y="9855251"/>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NINI SURYANI BAKRI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4D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02684" y="549168"/>
            <a:ext cx="10882632" cy="5796535"/>
          </a:xfrm>
          <a:prstGeom prst="rect">
            <a:avLst/>
          </a:prstGeom>
        </p:spPr>
      </p:pic>
      <p:sp>
        <p:nvSpPr>
          <p:cNvPr id="3" name="TextBox 3"/>
          <p:cNvSpPr txBox="1"/>
          <p:nvPr/>
        </p:nvSpPr>
        <p:spPr>
          <a:xfrm>
            <a:off x="1664568" y="7613192"/>
            <a:ext cx="14082551" cy="2536983"/>
          </a:xfrm>
          <a:prstGeom prst="rect">
            <a:avLst/>
          </a:prstGeom>
        </p:spPr>
        <p:txBody>
          <a:bodyPr lIns="0" tIns="0" rIns="0" bIns="0" rtlCol="0" anchor="t">
            <a:spAutoFit/>
          </a:bodyPr>
          <a:lstStyle/>
          <a:p>
            <a:pPr algn="just">
              <a:lnSpc>
                <a:spcPts val="5090"/>
              </a:lnSpc>
              <a:spcBef>
                <a:spcPct val="0"/>
              </a:spcBef>
            </a:pPr>
            <a:r>
              <a:rPr lang="en-US" sz="3635">
                <a:solidFill>
                  <a:srgbClr val="8A623D"/>
                </a:solidFill>
                <a:latin typeface="Dream Avenue"/>
              </a:rPr>
              <a:t>Pada bagian ini sebelum kita masuk pengguna harus membuat/ daftar akun dulu dengan memasukkan data berupa nama pengguna, email, kata sandi dan konfirmasi sandi lalu menekan tombol “Daftar” dan kita akan diarahkan di halaman utama.</a:t>
            </a:r>
          </a:p>
        </p:txBody>
      </p:sp>
      <p:sp>
        <p:nvSpPr>
          <p:cNvPr id="4" name="TextBox 4"/>
          <p:cNvSpPr txBox="1"/>
          <p:nvPr/>
        </p:nvSpPr>
        <p:spPr>
          <a:xfrm>
            <a:off x="-495816" y="6815881"/>
            <a:ext cx="5960653" cy="675203"/>
          </a:xfrm>
          <a:prstGeom prst="rect">
            <a:avLst/>
          </a:prstGeom>
        </p:spPr>
        <p:txBody>
          <a:bodyPr lIns="0" tIns="0" rIns="0" bIns="0" rtlCol="0" anchor="t">
            <a:spAutoFit/>
          </a:bodyPr>
          <a:lstStyle/>
          <a:p>
            <a:pPr algn="ctr">
              <a:lnSpc>
                <a:spcPts val="4727"/>
              </a:lnSpc>
            </a:pPr>
            <a:r>
              <a:rPr lang="en-US" sz="5434">
                <a:solidFill>
                  <a:srgbClr val="8A623D"/>
                </a:solidFill>
                <a:latin typeface="Dream Avenue"/>
              </a:rPr>
              <a:t>DAFTAR AKUN</a:t>
            </a:r>
          </a:p>
        </p:txBody>
      </p:sp>
      <p:sp>
        <p:nvSpPr>
          <p:cNvPr id="5" name="TextBox 5"/>
          <p:cNvSpPr txBox="1"/>
          <p:nvPr/>
        </p:nvSpPr>
        <p:spPr>
          <a:xfrm>
            <a:off x="13325714" y="9855251"/>
            <a:ext cx="4842809" cy="431749"/>
          </a:xfrm>
          <a:prstGeom prst="rect">
            <a:avLst/>
          </a:prstGeom>
        </p:spPr>
        <p:txBody>
          <a:bodyPr lIns="0" tIns="0" rIns="0" bIns="0" rtlCol="0" anchor="t">
            <a:spAutoFit/>
          </a:bodyPr>
          <a:lstStyle/>
          <a:p>
            <a:pPr algn="r">
              <a:lnSpc>
                <a:spcPts val="3502"/>
              </a:lnSpc>
            </a:pPr>
            <a:r>
              <a:rPr lang="en-US" sz="2501" spc="265">
                <a:solidFill>
                  <a:srgbClr val="AE9881"/>
                </a:solidFill>
                <a:latin typeface="Lora"/>
              </a:rPr>
              <a:t>BY NINI SURYANI BAKRI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605</Words>
  <Application>Microsoft Office PowerPoint</Application>
  <PresentationFormat>Custom</PresentationFormat>
  <Paragraphs>43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Lora</vt:lpstr>
      <vt:lpstr>Arial</vt:lpstr>
      <vt:lpstr>Open Sans</vt:lpstr>
      <vt:lpstr>Dream Avenue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KELOMPOK 6</dc:title>
  <cp:lastModifiedBy>Windows User</cp:lastModifiedBy>
  <cp:revision>3</cp:revision>
  <dcterms:created xsi:type="dcterms:W3CDTF">2006-08-16T00:00:00Z</dcterms:created>
  <dcterms:modified xsi:type="dcterms:W3CDTF">2023-05-16T02:09:10Z</dcterms:modified>
  <dc:identifier>DAFi_aEHYv0</dc:identifier>
</cp:coreProperties>
</file>